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256" r:id="rId3"/>
    <p:sldId id="268" r:id="rId4"/>
    <p:sldId id="269" r:id="rId5"/>
    <p:sldId id="264" r:id="rId6"/>
    <p:sldId id="263" r:id="rId7"/>
    <p:sldId id="267" r:id="rId8"/>
    <p:sldId id="266" r:id="rId9"/>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07" autoAdjust="0"/>
  </p:normalViewPr>
  <p:slideViewPr>
    <p:cSldViewPr>
      <p:cViewPr>
        <p:scale>
          <a:sx n="59" d="100"/>
          <a:sy n="59" d="100"/>
        </p:scale>
        <p:origin x="-756" y="-42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B60C6DE-AFB6-49D6-8218-BBFA1593A8F2}" type="datetimeFigureOut">
              <a:rPr lang="en-US" smtClean="0"/>
              <a:pPr/>
              <a:t>2011.04.11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DF49567-781E-4412-A239-3E2AB765F109}" type="slidenum">
              <a:rPr lang="en-US" smtClean="0"/>
              <a:pPr/>
              <a:t>‹#›</a:t>
            </a:fld>
            <a:endParaRPr lang="en-US"/>
          </a:p>
        </p:txBody>
      </p:sp>
    </p:spTree>
    <p:extLst>
      <p:ext uri="{BB962C8B-B14F-4D97-AF65-F5344CB8AC3E}">
        <p14:creationId xmlns:p14="http://schemas.microsoft.com/office/powerpoint/2010/main" val="792854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D7F0B2F-0BAA-4236-B3B2-1BD8813F6FD4}" type="datetimeFigureOut">
              <a:rPr lang="en-US" smtClean="0"/>
              <a:pPr/>
              <a:t>2011.04.11</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2A85A3B-6002-46B6-93CB-43F720D95795}" type="slidenum">
              <a:rPr lang="en-US" smtClean="0"/>
              <a:pPr/>
              <a:t>‹#›</a:t>
            </a:fld>
            <a:endParaRPr lang="en-US"/>
          </a:p>
        </p:txBody>
      </p:sp>
    </p:spTree>
    <p:extLst>
      <p:ext uri="{BB962C8B-B14F-4D97-AF65-F5344CB8AC3E}">
        <p14:creationId xmlns:p14="http://schemas.microsoft.com/office/powerpoint/2010/main" val="2519481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57EC5-3B62-41A9-B926-E6899879EB06}" type="datetimeFigureOut">
              <a:rPr lang="en-US" smtClean="0"/>
              <a:pPr/>
              <a:t>2011.04.11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0257EC5-3B62-41A9-B926-E6899879EB06}" type="datetimeFigureOut">
              <a:rPr lang="en-US" smtClean="0"/>
              <a:pPr/>
              <a:t>2011.04.11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91E00BC-18E0-4550-9BB1-32F97C05187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glue-bottle-edit.png"/>
          <p:cNvPicPr>
            <a:picLocks noGrp="1" noChangeAspect="1"/>
          </p:cNvPicPr>
          <p:nvPr>
            <p:ph idx="1"/>
          </p:nvPr>
        </p:nvPicPr>
        <p:blipFill>
          <a:blip r:embed="rId3" cstate="print"/>
          <a:stretch>
            <a:fillRect/>
          </a:stretch>
        </p:blipFill>
        <p:spPr>
          <a:xfrm>
            <a:off x="2002323" y="1600200"/>
            <a:ext cx="2471586" cy="5805488"/>
          </a:xfrm>
        </p:spPr>
      </p:pic>
      <p:sp>
        <p:nvSpPr>
          <p:cNvPr id="2" name="Title 1"/>
          <p:cNvSpPr>
            <a:spLocks noGrp="1"/>
          </p:cNvSpPr>
          <p:nvPr>
            <p:ph type="title"/>
          </p:nvPr>
        </p:nvSpPr>
        <p:spPr/>
        <p:txBody>
          <a:bodyPr/>
          <a:lstStyle/>
          <a:p>
            <a:r>
              <a:rPr lang="en-US" dirty="0" smtClean="0"/>
              <a:t>Glue Making</a:t>
            </a:r>
            <a:endParaRPr lang="en-US" dirty="0"/>
          </a:p>
        </p:txBody>
      </p:sp>
      <p:sp>
        <p:nvSpPr>
          <p:cNvPr id="4" name="TextBox 3"/>
          <p:cNvSpPr txBox="1"/>
          <p:nvPr/>
        </p:nvSpPr>
        <p:spPr>
          <a:xfrm>
            <a:off x="304800" y="5943600"/>
            <a:ext cx="3733800" cy="2308324"/>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Steps, Content &amp; Hints</a:t>
            </a:r>
          </a:p>
          <a:p>
            <a:endParaRPr lang="en-US" sz="1200" dirty="0" smtClean="0"/>
          </a:p>
          <a:p>
            <a:r>
              <a:rPr lang="en-US" sz="1200" dirty="0" smtClean="0">
                <a:solidFill>
                  <a:schemeClr val="bg1"/>
                </a:solidFill>
              </a:rPr>
              <a:t>Main directions and content for the activity are in the boxes to the left with the orange border, like this one.</a:t>
            </a:r>
          </a:p>
          <a:p>
            <a:endParaRPr lang="en-US" sz="1200" dirty="0" smtClean="0"/>
          </a:p>
          <a:p>
            <a:r>
              <a:rPr lang="en-US" sz="1200" dirty="0" smtClean="0"/>
              <a:t>In a classroom setting, you will lead the students through the activity with a series of questions, the students’ own responses and brief explanations.</a:t>
            </a:r>
          </a:p>
          <a:p>
            <a:endParaRPr lang="en-US" sz="1200" dirty="0" smtClean="0"/>
          </a:p>
          <a:p>
            <a:r>
              <a:rPr lang="en-US" sz="1200" dirty="0" smtClean="0"/>
              <a:t>Whenever possible, find and affirm what’s right about the students’ answers.</a:t>
            </a:r>
          </a:p>
          <a:p>
            <a:endParaRPr lang="en-US" sz="1200" dirty="0" smtClean="0"/>
          </a:p>
        </p:txBody>
      </p:sp>
      <p:sp>
        <p:nvSpPr>
          <p:cNvPr id="5" name="Rounded Rectangular Callout 4"/>
          <p:cNvSpPr/>
          <p:nvPr/>
        </p:nvSpPr>
        <p:spPr>
          <a:xfrm>
            <a:off x="4267200" y="4267200"/>
            <a:ext cx="2133600" cy="3200400"/>
          </a:xfrm>
          <a:prstGeom prst="wedgeRoundRectCallout">
            <a:avLst>
              <a:gd name="adj1" fmla="val -74420"/>
              <a:gd name="adj2" fmla="val 55756"/>
              <a:gd name="adj3" fmla="val 16667"/>
            </a:avLst>
          </a:prstGeom>
          <a:solidFill>
            <a:schemeClr val="tx1"/>
          </a:solidFill>
          <a:ln w="571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bg1"/>
                </a:solidFill>
              </a:rPr>
              <a:t>Questions in Context:</a:t>
            </a:r>
          </a:p>
          <a:p>
            <a:r>
              <a:rPr lang="en-US" sz="1100" b="1" i="1" dirty="0" smtClean="0">
                <a:solidFill>
                  <a:schemeClr val="bg1"/>
                </a:solidFill>
              </a:rPr>
              <a:t>Do you remember something better when you are asked to  think about it?</a:t>
            </a:r>
            <a:endParaRPr lang="en-US" sz="1100" i="1" dirty="0" smtClean="0">
              <a:solidFill>
                <a:schemeClr val="bg1"/>
              </a:solidFill>
            </a:endParaRPr>
          </a:p>
          <a:p>
            <a:endParaRPr lang="en-US" sz="1100" b="1" dirty="0" smtClean="0">
              <a:solidFill>
                <a:schemeClr val="bg1"/>
              </a:solidFill>
            </a:endParaRPr>
          </a:p>
          <a:p>
            <a:r>
              <a:rPr lang="en-US" sz="1100" dirty="0" smtClean="0">
                <a:solidFill>
                  <a:schemeClr val="bg1"/>
                </a:solidFill>
              </a:rPr>
              <a:t>On the right, in the conversation bubble outlined in yellow, are  guiding questions  that you should ask the students during the associated step. </a:t>
            </a:r>
          </a:p>
          <a:p>
            <a:endParaRPr lang="en-US" sz="1100" b="1" dirty="0" smtClean="0">
              <a:solidFill>
                <a:schemeClr val="bg1"/>
              </a:solidFill>
            </a:endParaRPr>
          </a:p>
          <a:p>
            <a:r>
              <a:rPr lang="en-US" sz="1100" b="1" dirty="0" smtClean="0">
                <a:solidFill>
                  <a:schemeClr val="bg1"/>
                </a:solidFill>
              </a:rPr>
              <a:t>Each question should be asked separately – and a short amount of time should be allowed for responses.</a:t>
            </a:r>
          </a:p>
        </p:txBody>
      </p:sp>
      <p:sp>
        <p:nvSpPr>
          <p:cNvPr id="6"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6248400"/>
            <a:ext cx="3810000"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Set the </a:t>
            </a:r>
            <a:r>
              <a:rPr lang="en-US" sz="1200" dirty="0" smtClean="0"/>
              <a:t>Scene</a:t>
            </a:r>
            <a:r>
              <a:rPr lang="en-US" sz="1200" b="1" dirty="0" smtClean="0"/>
              <a:t>: </a:t>
            </a:r>
          </a:p>
          <a:p>
            <a:r>
              <a:rPr lang="en-US" sz="1200" b="1" dirty="0" smtClean="0"/>
              <a:t>Connect the Dots &amp; Introduce the Activity Topic</a:t>
            </a:r>
          </a:p>
          <a:p>
            <a:endParaRPr lang="en-US" sz="1200" dirty="0" smtClean="0"/>
          </a:p>
          <a:p>
            <a:r>
              <a:rPr lang="en-US" sz="1200" i="1" dirty="0" smtClean="0">
                <a:solidFill>
                  <a:schemeClr val="bg1"/>
                </a:solidFill>
              </a:rPr>
              <a:t>Connect the dots for them: they are the future scientists who will help to discover and invent the solutions to the environmental challenges.</a:t>
            </a:r>
          </a:p>
          <a:p>
            <a:endParaRPr lang="en-US" sz="1200" i="1" dirty="0" smtClean="0">
              <a:solidFill>
                <a:schemeClr val="bg1"/>
              </a:solidFill>
            </a:endParaRPr>
          </a:p>
          <a:p>
            <a:r>
              <a:rPr lang="en-US" sz="1200" dirty="0" smtClean="0">
                <a:solidFill>
                  <a:schemeClr val="bg1"/>
                </a:solidFill>
              </a:rPr>
              <a:t>Introduce </a:t>
            </a:r>
            <a:r>
              <a:rPr lang="en-US" sz="1200" dirty="0" err="1" smtClean="0">
                <a:solidFill>
                  <a:schemeClr val="bg1"/>
                </a:solidFill>
              </a:rPr>
              <a:t>Biomimicry</a:t>
            </a:r>
            <a:r>
              <a:rPr lang="en-US" sz="1200" dirty="0" smtClean="0">
                <a:solidFill>
                  <a:schemeClr val="bg1"/>
                </a:solidFill>
              </a:rPr>
              <a:t>.</a:t>
            </a:r>
          </a:p>
          <a:p>
            <a:r>
              <a:rPr lang="en-US" sz="1200" dirty="0" smtClean="0"/>
              <a:t>Scientists have figured out that the natural world has the most efficient processes on Earth. Learning how to manufacture or create products that mimic how nature operates is called </a:t>
            </a:r>
            <a:r>
              <a:rPr lang="en-US" sz="1200" dirty="0" err="1" smtClean="0"/>
              <a:t>biomimicry</a:t>
            </a:r>
            <a:r>
              <a:rPr lang="en-US" sz="1200" dirty="0" smtClean="0"/>
              <a:t>. </a:t>
            </a:r>
          </a:p>
        </p:txBody>
      </p:sp>
      <p:sp>
        <p:nvSpPr>
          <p:cNvPr id="7" name="Rounded Rectangular Callout 6"/>
          <p:cNvSpPr/>
          <p:nvPr/>
        </p:nvSpPr>
        <p:spPr>
          <a:xfrm>
            <a:off x="4419600" y="5715000"/>
            <a:ext cx="2209800" cy="2362200"/>
          </a:xfrm>
          <a:prstGeom prst="wedgeRoundRectCallout">
            <a:avLst>
              <a:gd name="adj1" fmla="val -68343"/>
              <a:gd name="adj2" fmla="val 2027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How can we learn from the natural world?</a:t>
            </a:r>
            <a:r>
              <a:rPr lang="en-US" sz="1100" dirty="0" smtClean="0"/>
              <a:t> </a:t>
            </a:r>
          </a:p>
          <a:p>
            <a:endParaRPr lang="en-US" sz="1100" dirty="0" smtClean="0">
              <a:solidFill>
                <a:schemeClr val="bg1"/>
              </a:solidFill>
            </a:endParaRPr>
          </a:p>
          <a:p>
            <a:r>
              <a:rPr lang="en-US" sz="1100" dirty="0" smtClean="0">
                <a:solidFill>
                  <a:schemeClr val="bg1"/>
                </a:solidFill>
              </a:rPr>
              <a:t>What does “bio” mean? </a:t>
            </a:r>
          </a:p>
          <a:p>
            <a:r>
              <a:rPr lang="en-US" sz="1100" dirty="0" smtClean="0">
                <a:solidFill>
                  <a:schemeClr val="bg1"/>
                </a:solidFill>
              </a:rPr>
              <a:t>Like in biology the study of life.  </a:t>
            </a:r>
          </a:p>
          <a:p>
            <a:r>
              <a:rPr lang="en-US" sz="1100" dirty="0" smtClean="0">
                <a:solidFill>
                  <a:schemeClr val="bg1"/>
                </a:solidFill>
              </a:rPr>
              <a:t>And mimic, who can tell me what that means? </a:t>
            </a:r>
          </a:p>
          <a:p>
            <a:r>
              <a:rPr lang="en-US" sz="1100" dirty="0" smtClean="0">
                <a:solidFill>
                  <a:schemeClr val="bg1"/>
                </a:solidFill>
              </a:rPr>
              <a:t>If you mimic something you are copying.</a:t>
            </a:r>
          </a:p>
          <a:p>
            <a:endParaRPr lang="en-US" sz="1100" dirty="0" smtClean="0">
              <a:solidFill>
                <a:schemeClr val="bg1"/>
              </a:solidFill>
            </a:endParaRPr>
          </a:p>
        </p:txBody>
      </p:sp>
      <p:sp>
        <p:nvSpPr>
          <p:cNvPr id="9" name="TextBox 8"/>
          <p:cNvSpPr txBox="1"/>
          <p:nvPr/>
        </p:nvSpPr>
        <p:spPr>
          <a:xfrm>
            <a:off x="381000" y="304800"/>
            <a:ext cx="3733800"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Green Chemistry Introduction: </a:t>
            </a:r>
          </a:p>
          <a:p>
            <a:r>
              <a:rPr lang="en-US" sz="1200" b="1" dirty="0" smtClean="0"/>
              <a:t>Defining Green Chemistry</a:t>
            </a:r>
          </a:p>
          <a:p>
            <a:endParaRPr lang="en-US" sz="1200" dirty="0" smtClean="0"/>
          </a:p>
          <a:p>
            <a:r>
              <a:rPr lang="en-US" sz="1200" dirty="0" smtClean="0">
                <a:solidFill>
                  <a:schemeClr val="bg1"/>
                </a:solidFill>
              </a:rPr>
              <a:t>Have students work in pairs for 30 seconds to come up with a definition for green chemistry. Break down the  meaning of both words.</a:t>
            </a:r>
          </a:p>
          <a:p>
            <a:endParaRPr lang="en-US" sz="1200" dirty="0" smtClean="0"/>
          </a:p>
          <a:p>
            <a:r>
              <a:rPr lang="en-US" sz="1200" dirty="0" smtClean="0"/>
              <a:t>Establish that Chemistry is the science of making products.</a:t>
            </a:r>
          </a:p>
          <a:p>
            <a:endParaRPr lang="en-US" sz="1200" dirty="0" smtClean="0"/>
          </a:p>
          <a:p>
            <a:r>
              <a:rPr lang="en-US" sz="1200" dirty="0" smtClean="0"/>
              <a:t>Eco-friendly, good for the environment, sustainable.</a:t>
            </a:r>
          </a:p>
          <a:p>
            <a:endParaRPr lang="en-US" sz="1200" dirty="0" smtClean="0"/>
          </a:p>
        </p:txBody>
      </p:sp>
      <p:sp>
        <p:nvSpPr>
          <p:cNvPr id="10" name="TextBox 9"/>
          <p:cNvSpPr txBox="1"/>
          <p:nvPr/>
        </p:nvSpPr>
        <p:spPr>
          <a:xfrm>
            <a:off x="381000" y="2743200"/>
            <a:ext cx="3733800" cy="34163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What do Chemists </a:t>
            </a:r>
            <a:r>
              <a:rPr lang="en-US" sz="1200" dirty="0" smtClean="0"/>
              <a:t>do?</a:t>
            </a:r>
          </a:p>
          <a:p>
            <a:endParaRPr lang="en-US" sz="1200" dirty="0" smtClean="0"/>
          </a:p>
          <a:p>
            <a:r>
              <a:rPr lang="en-US" sz="1200" i="1" dirty="0" smtClean="0">
                <a:solidFill>
                  <a:schemeClr val="bg1"/>
                </a:solidFill>
              </a:rPr>
              <a:t>Use wait time .  Build off of their prior knowledge. Acknowledge student responses and prompt them for more information.  Control the conversation by asking for a certain number of answers.</a:t>
            </a:r>
          </a:p>
          <a:p>
            <a:endParaRPr lang="en-US" sz="1200" dirty="0" smtClean="0"/>
          </a:p>
          <a:p>
            <a:r>
              <a:rPr lang="en-US" sz="1200" dirty="0" smtClean="0"/>
              <a:t>Chemists are inventors. They help to design just about every product out there.</a:t>
            </a:r>
          </a:p>
          <a:p>
            <a:endParaRPr lang="en-US" sz="1200" dirty="0" smtClean="0"/>
          </a:p>
          <a:p>
            <a:r>
              <a:rPr lang="en-US" sz="1200" dirty="0" smtClean="0"/>
              <a:t>Traditionally chemists were not taught about the environmental impact or toxicology. We have had many advances and helpful inventions but we have also had inventions that have caused harm to the environment. Green chemists design products taking into account the entire process, energy efficiency, renewable resources, the product itself along with the end-of-life impact of the product.</a:t>
            </a:r>
          </a:p>
        </p:txBody>
      </p:sp>
      <p:sp>
        <p:nvSpPr>
          <p:cNvPr id="11" name="Rounded Rectangular Callout 10"/>
          <p:cNvSpPr/>
          <p:nvPr/>
        </p:nvSpPr>
        <p:spPr>
          <a:xfrm>
            <a:off x="4419600" y="304800"/>
            <a:ext cx="2133600" cy="1524000"/>
          </a:xfrm>
          <a:prstGeom prst="wedgeRoundRectCallout">
            <a:avLst>
              <a:gd name="adj1" fmla="val -80770"/>
              <a:gd name="adj2" fmla="val 14722"/>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What is Chemistry? What does chemistry mean to you? Do you think of good things or bad things? Who has heard of companies going green?  What does that mean?</a:t>
            </a:r>
          </a:p>
          <a:p>
            <a:endParaRPr lang="en-US" sz="1100" dirty="0" smtClean="0">
              <a:solidFill>
                <a:schemeClr val="bg1"/>
              </a:solidFill>
            </a:endParaRPr>
          </a:p>
        </p:txBody>
      </p:sp>
      <p:sp>
        <p:nvSpPr>
          <p:cNvPr id="12" name="Rounded Rectangular Callout 11"/>
          <p:cNvSpPr/>
          <p:nvPr/>
        </p:nvSpPr>
        <p:spPr>
          <a:xfrm>
            <a:off x="4419600" y="3733800"/>
            <a:ext cx="2209800" cy="1828800"/>
          </a:xfrm>
          <a:prstGeom prst="wedgeRoundRectCallout">
            <a:avLst>
              <a:gd name="adj1" fmla="val -84433"/>
              <a:gd name="adj2" fmla="val -4435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Is there anything in this room that a chemist invented? What about the desks, paint, floor, etc.</a:t>
            </a:r>
          </a:p>
          <a:p>
            <a:endParaRPr lang="en-US" sz="1100" dirty="0" smtClean="0">
              <a:solidFill>
                <a:schemeClr val="bg1"/>
              </a:solidFill>
            </a:endParaRPr>
          </a:p>
          <a:p>
            <a:r>
              <a:rPr lang="en-US" sz="1100" dirty="0" smtClean="0">
                <a:solidFill>
                  <a:schemeClr val="bg1"/>
                </a:solidFill>
              </a:rPr>
              <a:t>Who has taken medicine? Does anyone use an iPod or an mp3 player? What about a computer or a cell phone?</a:t>
            </a:r>
          </a:p>
        </p:txBody>
      </p:sp>
      <p:sp>
        <p:nvSpPr>
          <p:cNvPr id="13" name="Rounded Rectangular Callout 12"/>
          <p:cNvSpPr/>
          <p:nvPr/>
        </p:nvSpPr>
        <p:spPr>
          <a:xfrm>
            <a:off x="4419600" y="2057400"/>
            <a:ext cx="2133600" cy="1447800"/>
          </a:xfrm>
          <a:prstGeom prst="wedgeRoundRectCallout">
            <a:avLst>
              <a:gd name="adj1" fmla="val -78484"/>
              <a:gd name="adj2" fmla="val -603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Chemists make “stuff,” like materials and medicines. Green chemistry is pollution prevention at the molecular level, the basic design stage.  So what is it that green chemists do?</a:t>
            </a:r>
            <a:endParaRPr lang="en-US" sz="1050" dirty="0" smtClean="0">
              <a:solidFill>
                <a:schemeClr val="bg1"/>
              </a:solidFill>
            </a:endParaRPr>
          </a:p>
        </p:txBody>
      </p:sp>
      <p:sp>
        <p:nvSpPr>
          <p:cNvPr id="14"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533400"/>
            <a:ext cx="3733800"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Yes, </a:t>
            </a:r>
            <a:r>
              <a:rPr lang="en-US" sz="1200" dirty="0" err="1" smtClean="0"/>
              <a:t>biomimicry</a:t>
            </a:r>
            <a:r>
              <a:rPr lang="en-US" sz="1200" dirty="0" smtClean="0"/>
              <a:t> is learning from nature how to design products that are sustainable. This aligns with green chemistry closely because that is what green chemists are trying to do.</a:t>
            </a:r>
          </a:p>
        </p:txBody>
      </p:sp>
      <p:sp>
        <p:nvSpPr>
          <p:cNvPr id="6" name="TextBox 5"/>
          <p:cNvSpPr txBox="1"/>
          <p:nvPr/>
        </p:nvSpPr>
        <p:spPr>
          <a:xfrm>
            <a:off x="304800" y="4267200"/>
            <a:ext cx="3733800" cy="101566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We are going to break the class into groups of 4 students. Each group will receive a set of flashcards. </a:t>
            </a:r>
          </a:p>
          <a:p>
            <a:endParaRPr lang="en-US" sz="1200" dirty="0" smtClean="0"/>
          </a:p>
          <a:p>
            <a:r>
              <a:rPr lang="en-US" sz="1200" dirty="0" smtClean="0"/>
              <a:t>Match the images of the technology or product with corresponding the animals or plants it was inspired by. </a:t>
            </a:r>
            <a:endParaRPr lang="en-US" sz="1200" dirty="0"/>
          </a:p>
        </p:txBody>
      </p:sp>
      <p:sp>
        <p:nvSpPr>
          <p:cNvPr id="11" name="TextBox 10"/>
          <p:cNvSpPr txBox="1"/>
          <p:nvPr/>
        </p:nvSpPr>
        <p:spPr>
          <a:xfrm>
            <a:off x="381000" y="6781800"/>
            <a:ext cx="3733800" cy="83099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Ask each group to share out one match and why they matched them. Guide them as they answer and review the points of lessons learned from nature for each technology briefly.</a:t>
            </a:r>
          </a:p>
        </p:txBody>
      </p:sp>
      <p:sp>
        <p:nvSpPr>
          <p:cNvPr id="15" name="Rounded Rectangular Callout 14"/>
          <p:cNvSpPr/>
          <p:nvPr/>
        </p:nvSpPr>
        <p:spPr>
          <a:xfrm>
            <a:off x="4419600" y="609600"/>
            <a:ext cx="1905000" cy="1295400"/>
          </a:xfrm>
          <a:prstGeom prst="wedgeRoundRectCallout">
            <a:avLst>
              <a:gd name="adj1" fmla="val -74577"/>
              <a:gd name="adj2" fmla="val -1720"/>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Can you identify any links between green chemistry and </a:t>
            </a:r>
            <a:r>
              <a:rPr lang="en-US" sz="1100" dirty="0" err="1" smtClean="0">
                <a:solidFill>
                  <a:schemeClr val="bg1"/>
                </a:solidFill>
              </a:rPr>
              <a:t>biomimicry</a:t>
            </a:r>
            <a:r>
              <a:rPr lang="en-US" sz="1100" dirty="0" smtClean="0">
                <a:solidFill>
                  <a:schemeClr val="bg1"/>
                </a:solidFill>
              </a:rPr>
              <a:t>?</a:t>
            </a:r>
          </a:p>
          <a:p>
            <a:endParaRPr lang="en-US" sz="1100" dirty="0" smtClean="0">
              <a:solidFill>
                <a:schemeClr val="bg1"/>
              </a:solidFill>
            </a:endParaRPr>
          </a:p>
          <a:p>
            <a:r>
              <a:rPr lang="en-US" sz="1100" dirty="0" smtClean="0">
                <a:solidFill>
                  <a:schemeClr val="bg1"/>
                </a:solidFill>
              </a:rPr>
              <a:t> Could we consider animals and plants to be green chemists?</a:t>
            </a:r>
          </a:p>
        </p:txBody>
      </p:sp>
      <p:sp>
        <p:nvSpPr>
          <p:cNvPr id="10" name="Rounded Rectangular Callout 9"/>
          <p:cNvSpPr/>
          <p:nvPr/>
        </p:nvSpPr>
        <p:spPr>
          <a:xfrm>
            <a:off x="4419600" y="6153150"/>
            <a:ext cx="1905000" cy="1676400"/>
          </a:xfrm>
          <a:prstGeom prst="wedgeRoundRectCallout">
            <a:avLst>
              <a:gd name="adj1" fmla="val -76577"/>
              <a:gd name="adj2" fmla="val 23615"/>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What do you know about the animals? What traits may be useful for any of the items? Think about shape, function or special abilities.</a:t>
            </a:r>
            <a:endParaRPr lang="en-US" sz="1100"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1475" y="1605355"/>
            <a:ext cx="3667125" cy="2433245"/>
          </a:xfrm>
          <a:prstGeom prst="rect">
            <a:avLst/>
          </a:prstGeom>
        </p:spPr>
      </p:pic>
      <p:sp>
        <p:nvSpPr>
          <p:cNvPr id="8" name="Rounded Rectangular Callout 7"/>
          <p:cNvSpPr/>
          <p:nvPr/>
        </p:nvSpPr>
        <p:spPr>
          <a:xfrm>
            <a:off x="4419600" y="2514600"/>
            <a:ext cx="1905000" cy="1524000"/>
          </a:xfrm>
          <a:prstGeom prst="wedgeRoundRectCallout">
            <a:avLst>
              <a:gd name="adj1" fmla="val -100833"/>
              <a:gd name="adj2" fmla="val 3194"/>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How do spiders catch their food? Spiders use a “glue” to coat their webs and catch their prey.</a:t>
            </a:r>
          </a:p>
          <a:p>
            <a:pPr algn="ctr"/>
            <a:r>
              <a:rPr lang="en-US" sz="1100" dirty="0" smtClean="0">
                <a:solidFill>
                  <a:schemeClr val="bg1"/>
                </a:solidFill>
              </a:rPr>
              <a:t>Scientists are studying the process of this natural glue for human use.</a:t>
            </a:r>
            <a:endParaRPr lang="en-US" sz="1100" dirty="0">
              <a:solidFill>
                <a:schemeClr val="bg1"/>
              </a:solidFill>
            </a:endParaRPr>
          </a:p>
        </p:txBody>
      </p:sp>
      <p:sp>
        <p:nvSpPr>
          <p:cNvPr id="9"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5600" y="3314700"/>
            <a:ext cx="3759200" cy="2819400"/>
          </a:xfrm>
          <a:prstGeom prst="rect">
            <a:avLst/>
          </a:prstGeom>
        </p:spPr>
      </p:pic>
      <p:sp>
        <p:nvSpPr>
          <p:cNvPr id="11" name="TextBox 10"/>
          <p:cNvSpPr txBox="1"/>
          <p:nvPr/>
        </p:nvSpPr>
        <p:spPr>
          <a:xfrm>
            <a:off x="341312" y="4724400"/>
            <a:ext cx="3773488" cy="397031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endParaRPr lang="en-US" sz="1200" b="1" dirty="0" smtClean="0">
              <a:solidFill>
                <a:schemeClr val="bg1"/>
              </a:solidFill>
            </a:endParaRPr>
          </a:p>
          <a:p>
            <a:r>
              <a:rPr lang="en-US" sz="1200" dirty="0" smtClean="0">
                <a:solidFill>
                  <a:schemeClr val="bg1"/>
                </a:solidFill>
              </a:rPr>
              <a:t>What is the purpose of glue? </a:t>
            </a:r>
          </a:p>
          <a:p>
            <a:r>
              <a:rPr lang="en-US" sz="1200" dirty="0" smtClean="0">
                <a:solidFill>
                  <a:schemeClr val="bg1"/>
                </a:solidFill>
              </a:rPr>
              <a:t>To create a bond between two materials.</a:t>
            </a:r>
          </a:p>
          <a:p>
            <a:endParaRPr lang="en-US" sz="1200" dirty="0" smtClean="0">
              <a:solidFill>
                <a:schemeClr val="bg1"/>
              </a:solidFill>
            </a:endParaRPr>
          </a:p>
          <a:p>
            <a:r>
              <a:rPr lang="en-US" sz="1200" dirty="0" smtClean="0">
                <a:solidFill>
                  <a:schemeClr val="bg1"/>
                </a:solidFill>
              </a:rPr>
              <a:t>Explain that synthetic is human made.</a:t>
            </a:r>
          </a:p>
          <a:p>
            <a:endParaRPr lang="en-US" sz="1200" dirty="0" smtClean="0"/>
          </a:p>
          <a:p>
            <a:r>
              <a:rPr lang="en-US" sz="1200" dirty="0" smtClean="0"/>
              <a:t>Introduce polymerization using the analogy of chain. Each section represents the monomer. </a:t>
            </a:r>
          </a:p>
          <a:p>
            <a:endParaRPr lang="en-US" sz="1200" dirty="0" smtClean="0"/>
          </a:p>
          <a:p>
            <a:endParaRPr lang="en-US" sz="1200" b="1" dirty="0" smtClean="0">
              <a:solidFill>
                <a:schemeClr val="bg1"/>
              </a:solidFill>
            </a:endParaRPr>
          </a:p>
          <a:p>
            <a:endParaRPr lang="en-US" sz="1200" b="1" dirty="0">
              <a:solidFill>
                <a:schemeClr val="bg1"/>
              </a:solidFill>
            </a:endParaRPr>
          </a:p>
          <a:p>
            <a:endParaRPr lang="en-US" sz="1200" b="1" dirty="0" smtClean="0">
              <a:solidFill>
                <a:schemeClr val="bg1"/>
              </a:solidFill>
            </a:endParaRPr>
          </a:p>
          <a:p>
            <a:endParaRPr lang="en-US" sz="1200" b="1" dirty="0">
              <a:solidFill>
                <a:schemeClr val="bg1"/>
              </a:solidFill>
            </a:endParaRPr>
          </a:p>
          <a:p>
            <a:endParaRPr lang="en-US" sz="1200" b="1" dirty="0" smtClean="0">
              <a:solidFill>
                <a:schemeClr val="bg1"/>
              </a:solidFill>
            </a:endParaRPr>
          </a:p>
          <a:p>
            <a:endParaRPr lang="en-US" sz="1200" b="1" dirty="0">
              <a:solidFill>
                <a:schemeClr val="bg1"/>
              </a:solidFill>
            </a:endParaRPr>
          </a:p>
          <a:p>
            <a:endParaRPr lang="en-US" sz="1200" b="1" dirty="0" smtClean="0">
              <a:solidFill>
                <a:schemeClr val="bg1"/>
              </a:solidFill>
            </a:endParaRPr>
          </a:p>
          <a:p>
            <a:endParaRPr lang="en-US" sz="1200" b="1" dirty="0">
              <a:solidFill>
                <a:schemeClr val="bg1"/>
              </a:solidFill>
            </a:endParaRPr>
          </a:p>
          <a:p>
            <a:endParaRPr lang="en-US" sz="1200" b="1" dirty="0" smtClean="0">
              <a:solidFill>
                <a:schemeClr val="bg1"/>
              </a:solidFill>
            </a:endParaRPr>
          </a:p>
          <a:p>
            <a:endParaRPr lang="en-US" sz="1200" b="1" dirty="0">
              <a:solidFill>
                <a:schemeClr val="bg1"/>
              </a:solidFill>
            </a:endParaRPr>
          </a:p>
          <a:p>
            <a:endParaRPr lang="en-US" sz="1200" b="1" dirty="0" smtClean="0">
              <a:solidFill>
                <a:schemeClr val="bg1"/>
              </a:solidFill>
            </a:endParaRPr>
          </a:p>
          <a:p>
            <a:endParaRPr lang="en-US" sz="1200" dirty="0" smtClean="0">
              <a:solidFill>
                <a:schemeClr val="bg1"/>
              </a:solidFill>
            </a:endParaRPr>
          </a:p>
        </p:txBody>
      </p:sp>
      <p:sp>
        <p:nvSpPr>
          <p:cNvPr id="9" name="Rounded Rectangular Callout 8"/>
          <p:cNvSpPr/>
          <p:nvPr/>
        </p:nvSpPr>
        <p:spPr>
          <a:xfrm>
            <a:off x="4533106" y="4953000"/>
            <a:ext cx="1905000" cy="3276600"/>
          </a:xfrm>
          <a:prstGeom prst="wedgeRoundRectCallout">
            <a:avLst>
              <a:gd name="adj1" fmla="val -86688"/>
              <a:gd name="adj2" fmla="val -40423"/>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As green chemists today you will create your own glue. What do you know about glue or adhesives?</a:t>
            </a:r>
          </a:p>
          <a:p>
            <a:endParaRPr lang="en-US" sz="1100" dirty="0" smtClean="0">
              <a:solidFill>
                <a:schemeClr val="bg1"/>
              </a:solidFill>
            </a:endParaRPr>
          </a:p>
          <a:p>
            <a:r>
              <a:rPr lang="en-US" sz="1100" dirty="0" smtClean="0">
                <a:solidFill>
                  <a:schemeClr val="bg1"/>
                </a:solidFill>
              </a:rPr>
              <a:t>Can you identify any products that use adhesives? How about  the windows? How does the glass stay in place?</a:t>
            </a:r>
          </a:p>
          <a:p>
            <a:endParaRPr lang="en-US" sz="1100" dirty="0" smtClean="0">
              <a:solidFill>
                <a:schemeClr val="bg1"/>
              </a:solidFill>
            </a:endParaRPr>
          </a:p>
          <a:p>
            <a:r>
              <a:rPr lang="en-US" sz="1100" dirty="0" smtClean="0">
                <a:solidFill>
                  <a:schemeClr val="bg1"/>
                </a:solidFill>
              </a:rPr>
              <a:t>Synthetic adhesives are made by people and found in tape, shoes, assembling cars, airplanes, houses.  There are three processes when making adhesives. Let’s think about them briefly.</a:t>
            </a:r>
            <a:endParaRPr lang="en-US" sz="1100" dirty="0">
              <a:solidFill>
                <a:schemeClr val="bg1"/>
              </a:soli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1413" y="6248400"/>
            <a:ext cx="2286000" cy="22860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78036" y="2743200"/>
            <a:ext cx="2060071" cy="1543041"/>
          </a:xfrm>
          <a:prstGeom prst="rect">
            <a:avLst/>
          </a:prstGeom>
        </p:spPr>
      </p:pic>
      <p:pic>
        <p:nvPicPr>
          <p:cNvPr id="15" name="Content Placeholder 9" descr="glue-bottle-edit.png"/>
          <p:cNvPicPr>
            <a:picLocks noChangeAspect="1"/>
          </p:cNvPicPr>
          <p:nvPr/>
        </p:nvPicPr>
        <p:blipFill>
          <a:blip r:embed="rId6" cstate="print"/>
          <a:stretch>
            <a:fillRect/>
          </a:stretch>
        </p:blipFill>
        <p:spPr>
          <a:xfrm>
            <a:off x="5883629" y="693674"/>
            <a:ext cx="554478" cy="1302409"/>
          </a:xfrm>
          <a:prstGeom prst="rect">
            <a:avLst/>
          </a:prstGeom>
        </p:spPr>
      </p:pic>
      <p:sp>
        <p:nvSpPr>
          <p:cNvPr id="13"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98530514"/>
              </p:ext>
            </p:extLst>
          </p:nvPr>
        </p:nvGraphicFramePr>
        <p:xfrm>
          <a:off x="355600" y="161795"/>
          <a:ext cx="3759200" cy="3191005"/>
        </p:xfrm>
        <a:graphic>
          <a:graphicData uri="http://schemas.openxmlformats.org/drawingml/2006/table">
            <a:tbl>
              <a:tblPr firstRow="1" bandRow="1">
                <a:tableStyleId>{5C22544A-7EE6-4342-B048-85BDC9FD1C3A}</a:tableStyleId>
              </a:tblPr>
              <a:tblGrid>
                <a:gridCol w="1879600"/>
                <a:gridCol w="1879600"/>
              </a:tblGrid>
              <a:tr h="363881">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Biomimicry Matching Game Key</a:t>
                      </a:r>
                    </a:p>
                  </a:txBody>
                  <a:tcPr/>
                </a:tc>
                <a:tc hMerge="1">
                  <a:txBody>
                    <a:bodyPr/>
                    <a:lstStyle/>
                    <a:p>
                      <a:endParaRPr lang="en-US" dirty="0"/>
                    </a:p>
                  </a:txBody>
                  <a:tcPr/>
                </a:tc>
              </a:tr>
              <a:tr h="363881">
                <a:tc>
                  <a:txBody>
                    <a:bodyPr/>
                    <a:lstStyle/>
                    <a:p>
                      <a:pPr algn="ctr"/>
                      <a:r>
                        <a:rPr lang="en-US" sz="1200" dirty="0" smtClean="0"/>
                        <a:t>Kangaroo</a:t>
                      </a:r>
                      <a:endParaRPr lang="en-US" sz="1200" dirty="0"/>
                    </a:p>
                  </a:txBody>
                  <a:tcPr/>
                </a:tc>
                <a:tc>
                  <a:txBody>
                    <a:bodyPr/>
                    <a:lstStyle/>
                    <a:p>
                      <a:pPr algn="ctr"/>
                      <a:r>
                        <a:rPr lang="en-US" sz="1200" dirty="0" smtClean="0"/>
                        <a:t>Landfill</a:t>
                      </a:r>
                      <a:endParaRPr lang="en-US" sz="1200" dirty="0"/>
                    </a:p>
                  </a:txBody>
                  <a:tcPr/>
                </a:tc>
              </a:tr>
              <a:tr h="363881">
                <a:tc>
                  <a:txBody>
                    <a:bodyPr/>
                    <a:lstStyle/>
                    <a:p>
                      <a:pPr algn="ctr"/>
                      <a:r>
                        <a:rPr lang="en-US" sz="1200" dirty="0" smtClean="0"/>
                        <a:t>Blue Mussel</a:t>
                      </a:r>
                      <a:endParaRPr lang="en-US" sz="1200" dirty="0"/>
                    </a:p>
                  </a:txBody>
                  <a:tcPr/>
                </a:tc>
                <a:tc>
                  <a:txBody>
                    <a:bodyPr/>
                    <a:lstStyle/>
                    <a:p>
                      <a:pPr algn="ctr"/>
                      <a:r>
                        <a:rPr lang="en-US" sz="1200" dirty="0" smtClean="0"/>
                        <a:t>Toxin-free waterproof glue</a:t>
                      </a:r>
                      <a:endParaRPr lang="en-US" sz="1200" dirty="0"/>
                    </a:p>
                  </a:txBody>
                  <a:tcPr/>
                </a:tc>
              </a:tr>
              <a:tr h="424336">
                <a:tc>
                  <a:txBody>
                    <a:bodyPr/>
                    <a:lstStyle/>
                    <a:p>
                      <a:pPr algn="ctr"/>
                      <a:r>
                        <a:rPr lang="en-US" sz="1200" dirty="0" smtClean="0"/>
                        <a:t>Termite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err="1" smtClean="0"/>
                        <a:t>Electrcity</a:t>
                      </a:r>
                      <a:r>
                        <a:rPr lang="en-US" sz="1200" dirty="0" smtClean="0"/>
                        <a:t>-free air-conditioned buildings</a:t>
                      </a:r>
                    </a:p>
                  </a:txBody>
                  <a:tcPr/>
                </a:tc>
              </a:tr>
              <a:tr h="363881">
                <a:tc>
                  <a:txBody>
                    <a:bodyPr/>
                    <a:lstStyle/>
                    <a:p>
                      <a:pPr algn="ctr"/>
                      <a:r>
                        <a:rPr lang="en-US" sz="1200" dirty="0" smtClean="0"/>
                        <a:t>Gecko</a:t>
                      </a:r>
                      <a:endParaRPr lang="en-US" sz="1200" dirty="0"/>
                    </a:p>
                  </a:txBody>
                  <a:tcPr/>
                </a:tc>
                <a:tc>
                  <a:txBody>
                    <a:bodyPr/>
                    <a:lstStyle/>
                    <a:p>
                      <a:pPr algn="ctr"/>
                      <a:r>
                        <a:rPr lang="en-US" sz="1200" dirty="0" smtClean="0"/>
                        <a:t>Velcro</a:t>
                      </a:r>
                      <a:endParaRPr lang="en-US" sz="1200" dirty="0"/>
                    </a:p>
                  </a:txBody>
                  <a:tcPr/>
                </a:tc>
              </a:tr>
              <a:tr h="424336">
                <a:tc>
                  <a:txBody>
                    <a:bodyPr/>
                    <a:lstStyle/>
                    <a:p>
                      <a:pPr algn="ctr"/>
                      <a:r>
                        <a:rPr lang="en-US" sz="1200" dirty="0" smtClean="0"/>
                        <a:t>Chimpanzee</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New sources of natural medicines</a:t>
                      </a:r>
                    </a:p>
                  </a:txBody>
                  <a:tcPr/>
                </a:tc>
              </a:tr>
              <a:tr h="363881">
                <a:tc>
                  <a:txBody>
                    <a:bodyPr/>
                    <a:lstStyle/>
                    <a:p>
                      <a:pPr algn="ctr"/>
                      <a:r>
                        <a:rPr lang="en-US" sz="1200" dirty="0" smtClean="0"/>
                        <a:t>Shark</a:t>
                      </a:r>
                      <a:endParaRPr lang="en-US" sz="1200" dirty="0"/>
                    </a:p>
                  </a:txBody>
                  <a:tcPr/>
                </a:tc>
                <a:tc>
                  <a:txBody>
                    <a:bodyPr/>
                    <a:lstStyle/>
                    <a:p>
                      <a:pPr algn="ctr"/>
                      <a:r>
                        <a:rPr lang="en-US" sz="1200" dirty="0" smtClean="0"/>
                        <a:t>Faster boats and submarines</a:t>
                      </a:r>
                      <a:endParaRPr lang="en-US" sz="1200" dirty="0"/>
                    </a:p>
                  </a:txBody>
                  <a:tcPr/>
                </a:tc>
              </a:tr>
              <a:tr h="363881">
                <a:tc>
                  <a:txBody>
                    <a:bodyPr/>
                    <a:lstStyle/>
                    <a:p>
                      <a:pPr algn="ctr"/>
                      <a:r>
                        <a:rPr lang="en-US" sz="1200" dirty="0" smtClean="0"/>
                        <a:t>Blue </a:t>
                      </a:r>
                      <a:r>
                        <a:rPr lang="en-US" sz="1200" dirty="0" err="1" smtClean="0"/>
                        <a:t>Morpho</a:t>
                      </a:r>
                      <a:r>
                        <a:rPr lang="en-US" sz="1200" dirty="0" smtClean="0"/>
                        <a:t> Butterfly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Toxin-free paints</a:t>
                      </a:r>
                    </a:p>
                  </a:txBody>
                  <a:tcPr/>
                </a:tc>
              </a:tr>
            </a:tbl>
          </a:graphicData>
        </a:graphic>
      </p:graphicFrame>
      <p:sp>
        <p:nvSpPr>
          <p:cNvPr id="12" name="Rounded Rectangular Callout 11"/>
          <p:cNvSpPr/>
          <p:nvPr/>
        </p:nvSpPr>
        <p:spPr>
          <a:xfrm>
            <a:off x="4378036" y="457200"/>
            <a:ext cx="1413164" cy="2057400"/>
          </a:xfrm>
          <a:prstGeom prst="wedgeRoundRectCallout">
            <a:avLst>
              <a:gd name="adj1" fmla="val -90484"/>
              <a:gd name="adj2" fmla="val -4864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How else could we learn from nature? There are so many techniques and processes that we can learn from. Which creature is already making an incredibly strong natural glue? </a:t>
            </a:r>
          </a:p>
          <a:p>
            <a:r>
              <a:rPr lang="en-US" sz="1100" dirty="0" smtClean="0">
                <a:solidFill>
                  <a:schemeClr val="bg1"/>
                </a:solidFill>
              </a:rPr>
              <a:t>That’s right the blue mussel. </a:t>
            </a:r>
            <a:endParaRPr lang="en-US" sz="11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762000"/>
            <a:ext cx="3733800"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Solution polymerization. (Show image) </a:t>
            </a:r>
          </a:p>
          <a:p>
            <a:r>
              <a:rPr lang="en-US" sz="1200" dirty="0" smtClean="0"/>
              <a:t>- Uses hazardous solvents/chemicals called VOC’s or volatile organic compounds which can escape into the air and harm the animals, plants and people.  VOC’s also stay in the groundwater or air for a long time.</a:t>
            </a:r>
          </a:p>
          <a:p>
            <a:r>
              <a:rPr lang="en-US" sz="1200" dirty="0" smtClean="0"/>
              <a:t>Uses high amounts of energy.</a:t>
            </a:r>
            <a:endParaRPr lang="en-US" sz="1200" dirty="0"/>
          </a:p>
        </p:txBody>
      </p:sp>
      <p:sp>
        <p:nvSpPr>
          <p:cNvPr id="5" name="TextBox 4"/>
          <p:cNvSpPr txBox="1"/>
          <p:nvPr/>
        </p:nvSpPr>
        <p:spPr>
          <a:xfrm>
            <a:off x="304800" y="3810000"/>
            <a:ext cx="37338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Emulsion polymerization: (Show image) </a:t>
            </a:r>
          </a:p>
          <a:p>
            <a:r>
              <a:rPr lang="en-US" sz="1200" dirty="0" smtClean="0"/>
              <a:t>Uses soap and water.</a:t>
            </a:r>
          </a:p>
          <a:p>
            <a:r>
              <a:rPr lang="en-US" sz="1200" dirty="0" smtClean="0"/>
              <a:t>Uses much safer chemicals.</a:t>
            </a:r>
            <a:endParaRPr lang="en-US" sz="1200" dirty="0"/>
          </a:p>
        </p:txBody>
      </p:sp>
      <p:sp>
        <p:nvSpPr>
          <p:cNvPr id="6" name="TextBox 5"/>
          <p:cNvSpPr txBox="1"/>
          <p:nvPr/>
        </p:nvSpPr>
        <p:spPr>
          <a:xfrm>
            <a:off x="381000" y="6248400"/>
            <a:ext cx="37338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UV polymerization: (Show image) </a:t>
            </a:r>
          </a:p>
          <a:p>
            <a:r>
              <a:rPr lang="en-US" sz="1200" dirty="0" smtClean="0"/>
              <a:t>Doesn’t use any solvents.</a:t>
            </a:r>
          </a:p>
          <a:p>
            <a:r>
              <a:rPr lang="en-US" sz="1200" dirty="0" smtClean="0"/>
              <a:t>Uses much safer chemicals.</a:t>
            </a:r>
            <a:endParaRPr lang="en-US" sz="1200" dirty="0"/>
          </a:p>
        </p:txBody>
      </p:sp>
      <p:sp>
        <p:nvSpPr>
          <p:cNvPr id="8" name="Rounded Rectangular Callout 7"/>
          <p:cNvSpPr/>
          <p:nvPr/>
        </p:nvSpPr>
        <p:spPr>
          <a:xfrm>
            <a:off x="4495800" y="762000"/>
            <a:ext cx="1905000" cy="1524000"/>
          </a:xfrm>
          <a:prstGeom prst="wedgeRoundRectCallout">
            <a:avLst>
              <a:gd name="adj1" fmla="val -83055"/>
              <a:gd name="adj2" fmla="val 1027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Is there anything about this process that doesn’t fit with green chemistry?</a:t>
            </a:r>
          </a:p>
          <a:p>
            <a:pPr algn="ctr"/>
            <a:r>
              <a:rPr lang="en-US" sz="1100" dirty="0" smtClean="0">
                <a:solidFill>
                  <a:schemeClr val="bg1"/>
                </a:solidFill>
              </a:rPr>
              <a:t>There are better processes. Let’s look at them.</a:t>
            </a:r>
            <a:endParaRPr lang="en-US" sz="1100" dirty="0">
              <a:solidFill>
                <a:schemeClr val="bg1"/>
              </a:solidFill>
            </a:endParaRPr>
          </a:p>
        </p:txBody>
      </p:sp>
      <p:sp>
        <p:nvSpPr>
          <p:cNvPr id="9" name="Rounded Rectangular Callout 8"/>
          <p:cNvSpPr/>
          <p:nvPr/>
        </p:nvSpPr>
        <p:spPr>
          <a:xfrm>
            <a:off x="4495800" y="2971800"/>
            <a:ext cx="1905000" cy="1524000"/>
          </a:xfrm>
          <a:prstGeom prst="wedgeRoundRectCallout">
            <a:avLst>
              <a:gd name="adj1" fmla="val -83055"/>
              <a:gd name="adj2" fmla="val 28056"/>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Soap and water is this a safer process? Is the process energy intensive?</a:t>
            </a:r>
            <a:endParaRPr lang="en-US" sz="1100" dirty="0">
              <a:solidFill>
                <a:schemeClr val="bg1"/>
              </a:solidFill>
            </a:endParaRPr>
          </a:p>
        </p:txBody>
      </p:sp>
      <p:sp>
        <p:nvSpPr>
          <p:cNvPr id="10" name="Rounded Rectangular Callout 9"/>
          <p:cNvSpPr/>
          <p:nvPr/>
        </p:nvSpPr>
        <p:spPr>
          <a:xfrm>
            <a:off x="4495800" y="5410200"/>
            <a:ext cx="1905000" cy="1524000"/>
          </a:xfrm>
          <a:prstGeom prst="wedgeRoundRectCallout">
            <a:avLst>
              <a:gd name="adj1" fmla="val -89278"/>
              <a:gd name="adj2" fmla="val 41389"/>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Where have you heard the term UV before? Ultra violet rays come from the sun. How does this process compare to the others?</a:t>
            </a:r>
            <a:endParaRPr lang="en-US" sz="1100" dirty="0">
              <a:solidFill>
                <a:schemeClr val="bg1"/>
              </a:solidFill>
            </a:endParaRPr>
          </a:p>
        </p:txBody>
      </p:sp>
      <p:pic>
        <p:nvPicPr>
          <p:cNvPr id="11" name="Picture 5"/>
          <p:cNvPicPr>
            <a:picLocks noChangeAspect="1" noChangeArrowheads="1"/>
          </p:cNvPicPr>
          <p:nvPr/>
        </p:nvPicPr>
        <p:blipFill>
          <a:blip r:embed="rId3" cstate="print"/>
          <a:srcRect/>
          <a:stretch>
            <a:fillRect/>
          </a:stretch>
        </p:blipFill>
        <p:spPr bwMode="auto">
          <a:xfrm>
            <a:off x="1066800" y="2133600"/>
            <a:ext cx="2941308" cy="1057275"/>
          </a:xfrm>
          <a:prstGeom prst="rect">
            <a:avLst/>
          </a:prstGeom>
          <a:noFill/>
          <a:ln w="9525">
            <a:noFill/>
            <a:miter lim="800000"/>
            <a:headEnd/>
            <a:tailEnd/>
          </a:ln>
        </p:spPr>
      </p:pic>
      <p:pic>
        <p:nvPicPr>
          <p:cNvPr id="12" name="Picture 5"/>
          <p:cNvPicPr>
            <a:picLocks noChangeAspect="1" noChangeArrowheads="1"/>
          </p:cNvPicPr>
          <p:nvPr/>
        </p:nvPicPr>
        <p:blipFill>
          <a:blip r:embed="rId4" cstate="print"/>
          <a:srcRect/>
          <a:stretch>
            <a:fillRect/>
          </a:stretch>
        </p:blipFill>
        <p:spPr bwMode="auto">
          <a:xfrm>
            <a:off x="914400" y="4800600"/>
            <a:ext cx="3180603" cy="990600"/>
          </a:xfrm>
          <a:prstGeom prst="rect">
            <a:avLst/>
          </a:prstGeom>
          <a:noFill/>
          <a:ln w="9525">
            <a:noFill/>
            <a:miter lim="800000"/>
            <a:headEnd/>
            <a:tailEnd/>
          </a:ln>
        </p:spPr>
      </p:pic>
      <p:pic>
        <p:nvPicPr>
          <p:cNvPr id="13" name="Picture 5"/>
          <p:cNvPicPr>
            <a:picLocks noChangeAspect="1" noChangeArrowheads="1"/>
          </p:cNvPicPr>
          <p:nvPr/>
        </p:nvPicPr>
        <p:blipFill>
          <a:blip r:embed="rId5" cstate="print"/>
          <a:srcRect/>
          <a:stretch>
            <a:fillRect/>
          </a:stretch>
        </p:blipFill>
        <p:spPr bwMode="auto">
          <a:xfrm>
            <a:off x="914400" y="7467600"/>
            <a:ext cx="3200400" cy="1021633"/>
          </a:xfrm>
          <a:prstGeom prst="rect">
            <a:avLst/>
          </a:prstGeom>
          <a:noFill/>
          <a:ln w="9525">
            <a:noFill/>
            <a:miter lim="800000"/>
            <a:headEnd/>
            <a:tailEnd/>
          </a:ln>
        </p:spPr>
      </p:pic>
      <p:sp>
        <p:nvSpPr>
          <p:cNvPr id="14"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590800"/>
            <a:ext cx="3733800" cy="138499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1. Let’s make our own glue!</a:t>
            </a:r>
          </a:p>
          <a:p>
            <a:r>
              <a:rPr lang="en-US" sz="1200" dirty="0" smtClean="0"/>
              <a:t>2. Pass out supplies. Ask students to help with the process. This activity works best with groups of 2 students.</a:t>
            </a:r>
          </a:p>
          <a:p>
            <a:r>
              <a:rPr lang="en-US" sz="1200" dirty="0" smtClean="0"/>
              <a:t>3. Start by adding 30 ml (2 tablespoons) of powdered milk to the cup. (Instructors may pre-measure the amount or let students measure)</a:t>
            </a:r>
            <a:endParaRPr lang="en-US" dirty="0"/>
          </a:p>
        </p:txBody>
      </p:sp>
      <p:sp>
        <p:nvSpPr>
          <p:cNvPr id="5" name="TextBox 4"/>
          <p:cNvSpPr txBox="1"/>
          <p:nvPr/>
        </p:nvSpPr>
        <p:spPr>
          <a:xfrm>
            <a:off x="304800" y="4572000"/>
            <a:ext cx="3733800" cy="175432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4. Measure 60 ml (¼ cup) of hot water into plastic beaker.  (Instructors may use a hot pot and have one or two stations at the front of the class for students to measure the hot water.)</a:t>
            </a:r>
          </a:p>
          <a:p>
            <a:r>
              <a:rPr lang="en-US" sz="1200" dirty="0" smtClean="0"/>
              <a:t>5. Add the water to the cup with the powdered milk. </a:t>
            </a:r>
          </a:p>
          <a:p>
            <a:r>
              <a:rPr lang="en-US" sz="1200" dirty="0" smtClean="0"/>
              <a:t>6. Add 15 ml (one tablespoon) of vinegar to the mixture and stir.</a:t>
            </a:r>
          </a:p>
          <a:p>
            <a:r>
              <a:rPr lang="en-US" sz="1200" dirty="0" smtClean="0"/>
              <a:t>7. Stir with the spoon until the milk is separated well.</a:t>
            </a:r>
          </a:p>
          <a:p>
            <a:endParaRPr lang="en-US" sz="1200" dirty="0" smtClean="0"/>
          </a:p>
        </p:txBody>
      </p:sp>
      <p:sp>
        <p:nvSpPr>
          <p:cNvPr id="6" name="TextBox 5"/>
          <p:cNvSpPr txBox="1"/>
          <p:nvPr/>
        </p:nvSpPr>
        <p:spPr>
          <a:xfrm>
            <a:off x="381000" y="7086600"/>
            <a:ext cx="3733800" cy="156966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8. Now that the milk has started to separate we are going to remove the curd from the whey.</a:t>
            </a:r>
          </a:p>
          <a:p>
            <a:r>
              <a:rPr lang="en-US" sz="1200" dirty="0" smtClean="0"/>
              <a:t>9. Place 2 coffee filters together and fold them for increased drying and filtering ability.</a:t>
            </a:r>
          </a:p>
          <a:p>
            <a:r>
              <a:rPr lang="en-US" sz="1200" dirty="0" smtClean="0"/>
              <a:t>10. Place the curd on the coffee filters and squeeze any of the excess liquid back into the cup. Dry the curd ball as much as possible.</a:t>
            </a:r>
          </a:p>
          <a:p>
            <a:endParaRPr lang="en-US" sz="1200" dirty="0" smtClean="0"/>
          </a:p>
        </p:txBody>
      </p:sp>
      <p:sp>
        <p:nvSpPr>
          <p:cNvPr id="10" name="Rounded Rectangular Callout 9"/>
          <p:cNvSpPr/>
          <p:nvPr/>
        </p:nvSpPr>
        <p:spPr>
          <a:xfrm>
            <a:off x="4724400" y="7010400"/>
            <a:ext cx="1828800" cy="1524000"/>
          </a:xfrm>
          <a:prstGeom prst="wedgeRoundRectCallout">
            <a:avLst>
              <a:gd name="adj1" fmla="val -86611"/>
              <a:gd name="adj2" fmla="val 14722"/>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Who  can make an observation about what is happening? Yes, you are noticing a separation of the milk into the curd and whey. What do we call the white chunky part?</a:t>
            </a:r>
          </a:p>
        </p:txBody>
      </p:sp>
      <p:sp>
        <p:nvSpPr>
          <p:cNvPr id="9" name="Rounded Rectangular Callout 8"/>
          <p:cNvSpPr/>
          <p:nvPr/>
        </p:nvSpPr>
        <p:spPr>
          <a:xfrm>
            <a:off x="4495800" y="4876800"/>
            <a:ext cx="2057400" cy="1524000"/>
          </a:xfrm>
          <a:prstGeom prst="wedgeRoundRectCallout">
            <a:avLst>
              <a:gd name="adj1" fmla="val -79166"/>
              <a:gd name="adj2" fmla="val -19444"/>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Vinegar is used to curdle the milk (or cross-link in chemical terms).  When something speeds up the reaction in science what term do we use? Vinegar is the catalyst in this step.</a:t>
            </a:r>
            <a:endParaRPr lang="en-US" sz="1100" dirty="0">
              <a:solidFill>
                <a:schemeClr val="bg1"/>
              </a:solidFill>
            </a:endParaRPr>
          </a:p>
        </p:txBody>
      </p:sp>
      <p:sp>
        <p:nvSpPr>
          <p:cNvPr id="11" name="TextBox 10"/>
          <p:cNvSpPr txBox="1"/>
          <p:nvPr/>
        </p:nvSpPr>
        <p:spPr>
          <a:xfrm>
            <a:off x="304800" y="685800"/>
            <a:ext cx="3733800" cy="156966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Improvements can still be made with adhesives.</a:t>
            </a:r>
          </a:p>
          <a:p>
            <a:r>
              <a:rPr lang="en-US" sz="1200" dirty="0" smtClean="0"/>
              <a:t>Let’s think about how the Biomimicry examples could help us as green chemists.  What do we need to consider?</a:t>
            </a:r>
          </a:p>
          <a:p>
            <a:endParaRPr lang="en-US" sz="1200" dirty="0" smtClean="0"/>
          </a:p>
          <a:p>
            <a:r>
              <a:rPr lang="en-US" sz="1200" dirty="0" smtClean="0"/>
              <a:t>Green chemistry technology considers 3 criteria:</a:t>
            </a:r>
          </a:p>
          <a:p>
            <a:r>
              <a:rPr lang="en-US" sz="1200" dirty="0" smtClean="0"/>
              <a:t>Safety, Cost and Performance</a:t>
            </a:r>
          </a:p>
          <a:p>
            <a:r>
              <a:rPr lang="en-US" sz="1200" dirty="0" smtClean="0"/>
              <a:t>  </a:t>
            </a:r>
          </a:p>
        </p:txBody>
      </p:sp>
      <p:sp>
        <p:nvSpPr>
          <p:cNvPr id="12" name="Rounded Rectangular Callout 11"/>
          <p:cNvSpPr/>
          <p:nvPr/>
        </p:nvSpPr>
        <p:spPr>
          <a:xfrm>
            <a:off x="4495800" y="349597"/>
            <a:ext cx="2057400" cy="2057400"/>
          </a:xfrm>
          <a:prstGeom prst="wedgeRoundRectCallout">
            <a:avLst>
              <a:gd name="adj1" fmla="val -90027"/>
              <a:gd name="adj2" fmla="val 17756"/>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Which animal from the game is helping scientists design a better glue?</a:t>
            </a:r>
          </a:p>
          <a:p>
            <a:r>
              <a:rPr lang="en-US" sz="1100" dirty="0" smtClean="0">
                <a:solidFill>
                  <a:schemeClr val="bg1"/>
                </a:solidFill>
              </a:rPr>
              <a:t>Is the blue mussel using safe materials? </a:t>
            </a:r>
          </a:p>
          <a:p>
            <a:r>
              <a:rPr lang="en-US" sz="1100" dirty="0" smtClean="0">
                <a:solidFill>
                  <a:schemeClr val="bg1"/>
                </a:solidFill>
              </a:rPr>
              <a:t>Does the blue mussel hold up against strong waves?</a:t>
            </a:r>
          </a:p>
          <a:p>
            <a:r>
              <a:rPr lang="en-US" sz="1100" dirty="0" smtClean="0">
                <a:solidFill>
                  <a:schemeClr val="bg1"/>
                </a:solidFill>
              </a:rPr>
              <a:t>The blue mussel isn’t spending any money but it uses its own resources wisely. </a:t>
            </a:r>
          </a:p>
          <a:p>
            <a:endParaRPr lang="en-US" sz="1100" dirty="0" smtClean="0">
              <a:solidFill>
                <a:schemeClr val="bg1"/>
              </a:solidFill>
            </a:endParaRPr>
          </a:p>
        </p:txBody>
      </p:sp>
      <p:sp>
        <p:nvSpPr>
          <p:cNvPr id="8" name="Rounded Rectangular Callout 7"/>
          <p:cNvSpPr/>
          <p:nvPr/>
        </p:nvSpPr>
        <p:spPr>
          <a:xfrm>
            <a:off x="4495800" y="2590800"/>
            <a:ext cx="2057400" cy="1524000"/>
          </a:xfrm>
          <a:prstGeom prst="wedgeRoundRectCallout">
            <a:avLst>
              <a:gd name="adj1" fmla="val -81991"/>
              <a:gd name="adj2" fmla="val 27370"/>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Do you recognize any of the materials in front of you?</a:t>
            </a:r>
          </a:p>
          <a:p>
            <a:r>
              <a:rPr lang="en-US" sz="1100" dirty="0" smtClean="0">
                <a:solidFill>
                  <a:schemeClr val="bg1"/>
                </a:solidFill>
              </a:rPr>
              <a:t>Powdered milk, vinegar etc.</a:t>
            </a:r>
          </a:p>
          <a:p>
            <a:r>
              <a:rPr lang="en-US" sz="1100" dirty="0" smtClean="0">
                <a:solidFill>
                  <a:schemeClr val="bg1"/>
                </a:solidFill>
              </a:rPr>
              <a:t>Would you consider that safe? What about the cost? </a:t>
            </a:r>
            <a:endParaRPr lang="en-US" sz="1100" dirty="0">
              <a:solidFill>
                <a:schemeClr val="bg1"/>
              </a:solidFill>
            </a:endParaRPr>
          </a:p>
        </p:txBody>
      </p:sp>
      <p:sp>
        <p:nvSpPr>
          <p:cNvPr id="13"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914400"/>
            <a:ext cx="3733800" cy="212365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11. Collect all of the whey waste for the students in a waste container.</a:t>
            </a:r>
          </a:p>
          <a:p>
            <a:r>
              <a:rPr lang="en-US" sz="1200" dirty="0" smtClean="0"/>
              <a:t>12. Reuse the empty cup and place the curd ball into the cup.</a:t>
            </a:r>
          </a:p>
          <a:p>
            <a:endParaRPr lang="en-US" sz="1200" dirty="0" smtClean="0"/>
          </a:p>
          <a:p>
            <a:r>
              <a:rPr lang="en-US" sz="1200" dirty="0" smtClean="0"/>
              <a:t>13. Use the fork to break the curd into small pieces. (This is an important step make sure to check each group)</a:t>
            </a:r>
          </a:p>
          <a:p>
            <a:r>
              <a:rPr lang="en-US" sz="1200" dirty="0" smtClean="0"/>
              <a:t>14. Add 15ml (one tablespoon) of hot water (use the water stations again).</a:t>
            </a:r>
          </a:p>
          <a:p>
            <a:r>
              <a:rPr lang="en-US" sz="1200" dirty="0" smtClean="0"/>
              <a:t>15. Add 4 pinches (¼ teaspoon) of baking soda.</a:t>
            </a:r>
          </a:p>
          <a:p>
            <a:endParaRPr lang="en-US" sz="1200" dirty="0"/>
          </a:p>
        </p:txBody>
      </p:sp>
      <p:sp>
        <p:nvSpPr>
          <p:cNvPr id="9" name="Rounded Rectangular Callout 8"/>
          <p:cNvSpPr/>
          <p:nvPr/>
        </p:nvSpPr>
        <p:spPr>
          <a:xfrm>
            <a:off x="4572000" y="304800"/>
            <a:ext cx="1905000" cy="1524000"/>
          </a:xfrm>
          <a:prstGeom prst="wedgeRoundRectCallout">
            <a:avLst>
              <a:gd name="adj1" fmla="val -78611"/>
              <a:gd name="adj2" fmla="val 436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What can we do with this whey waste? Perhaps there is another product that could use our waste.</a:t>
            </a:r>
          </a:p>
          <a:p>
            <a:pPr algn="ctr"/>
            <a:r>
              <a:rPr lang="en-US" sz="1100" dirty="0" smtClean="0">
                <a:solidFill>
                  <a:schemeClr val="bg1"/>
                </a:solidFill>
              </a:rPr>
              <a:t>We will reuse all of the materials that we can creating less waste.</a:t>
            </a:r>
            <a:endParaRPr lang="en-US" sz="1100" dirty="0">
              <a:solidFill>
                <a:schemeClr val="bg1"/>
              </a:solidFill>
            </a:endParaRPr>
          </a:p>
        </p:txBody>
      </p:sp>
      <p:sp>
        <p:nvSpPr>
          <p:cNvPr id="11" name="TextBox 10"/>
          <p:cNvSpPr txBox="1"/>
          <p:nvPr/>
        </p:nvSpPr>
        <p:spPr>
          <a:xfrm>
            <a:off x="457200" y="3733800"/>
            <a:ext cx="3733800" cy="46166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16. Mix curd, water and baking soda thoroughly.</a:t>
            </a:r>
          </a:p>
          <a:p>
            <a:endParaRPr lang="en-US" sz="1200" dirty="0"/>
          </a:p>
        </p:txBody>
      </p:sp>
      <p:sp>
        <p:nvSpPr>
          <p:cNvPr id="12" name="TextBox 11"/>
          <p:cNvSpPr txBox="1"/>
          <p:nvPr/>
        </p:nvSpPr>
        <p:spPr>
          <a:xfrm>
            <a:off x="381000" y="5410200"/>
            <a:ext cx="37338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17. Pass out scrap paper and encourage the students to make an environmental themed collage.</a:t>
            </a:r>
          </a:p>
          <a:p>
            <a:endParaRPr lang="en-US" sz="1200" dirty="0" smtClean="0"/>
          </a:p>
        </p:txBody>
      </p:sp>
      <p:sp>
        <p:nvSpPr>
          <p:cNvPr id="15" name="Rounded Rectangular Callout 14"/>
          <p:cNvSpPr/>
          <p:nvPr/>
        </p:nvSpPr>
        <p:spPr>
          <a:xfrm>
            <a:off x="4648200" y="4419600"/>
            <a:ext cx="1905000" cy="1524000"/>
          </a:xfrm>
          <a:prstGeom prst="wedgeRoundRectCallout">
            <a:avLst>
              <a:gd name="adj1" fmla="val -84833"/>
              <a:gd name="adj2" fmla="val 51389"/>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Who can tell me the 3 criteria for a green chemistry technology? </a:t>
            </a:r>
          </a:p>
          <a:p>
            <a:pPr algn="ctr"/>
            <a:endParaRPr lang="en-US" sz="1100" dirty="0" smtClean="0">
              <a:solidFill>
                <a:schemeClr val="bg1"/>
              </a:solidFill>
            </a:endParaRPr>
          </a:p>
          <a:p>
            <a:pPr algn="ctr"/>
            <a:r>
              <a:rPr lang="en-US" sz="1100" dirty="0" smtClean="0">
                <a:solidFill>
                  <a:schemeClr val="bg1"/>
                </a:solidFill>
              </a:rPr>
              <a:t>Let’s test the performance of our glue.</a:t>
            </a:r>
            <a:endParaRPr lang="en-US" sz="1100" dirty="0">
              <a:solidFill>
                <a:schemeClr val="bg1"/>
              </a:solidFill>
            </a:endParaRPr>
          </a:p>
        </p:txBody>
      </p:sp>
      <p:sp>
        <p:nvSpPr>
          <p:cNvPr id="14" name="Rounded Rectangular Callout 13"/>
          <p:cNvSpPr/>
          <p:nvPr/>
        </p:nvSpPr>
        <p:spPr>
          <a:xfrm>
            <a:off x="4572000" y="2590800"/>
            <a:ext cx="1905000" cy="1524000"/>
          </a:xfrm>
          <a:prstGeom prst="wedgeRoundRectCallout">
            <a:avLst>
              <a:gd name="adj1" fmla="val -78948"/>
              <a:gd name="adj2" fmla="val 41279"/>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What is happening to the mixture? Are you seeing any foaming? Great! You have successfully made natural glue. It looks a little like a glue stick doesn’t it? </a:t>
            </a:r>
            <a:endParaRPr lang="en-US" sz="1100" dirty="0">
              <a:solidFill>
                <a:schemeClr val="bg1"/>
              </a:solidFill>
            </a:endParaRPr>
          </a:p>
        </p:txBody>
      </p:sp>
      <p:sp>
        <p:nvSpPr>
          <p:cNvPr id="17" name="TextBox 16"/>
          <p:cNvSpPr txBox="1"/>
          <p:nvPr/>
        </p:nvSpPr>
        <p:spPr>
          <a:xfrm>
            <a:off x="381000" y="7086600"/>
            <a:ext cx="3733800"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dirty="0" smtClean="0"/>
              <a:t>18. Students can save the leftover glue or use it all on their collage. Be creative so there is little to no waste in the end.</a:t>
            </a:r>
          </a:p>
        </p:txBody>
      </p:sp>
      <p:sp>
        <p:nvSpPr>
          <p:cNvPr id="18" name="Rounded Rectangular Callout 17"/>
          <p:cNvSpPr/>
          <p:nvPr/>
        </p:nvSpPr>
        <p:spPr>
          <a:xfrm>
            <a:off x="4724400" y="6248400"/>
            <a:ext cx="1905000" cy="1524000"/>
          </a:xfrm>
          <a:prstGeom prst="wedgeRoundRectCallout">
            <a:avLst>
              <a:gd name="adj1" fmla="val -84833"/>
              <a:gd name="adj2" fmla="val 51389"/>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solidFill>
              </a:rPr>
              <a:t>What will happen to the glue waste? Where will the waste go? Will that degrade? Yes it is biodegradable. Remind them that solution polymerization does not create biodegradable adhesives.</a:t>
            </a:r>
            <a:endParaRPr lang="en-US" sz="1100"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3100" y="4386261"/>
            <a:ext cx="1181100" cy="885825"/>
          </a:xfrm>
          <a:prstGeom prst="rect">
            <a:avLst/>
          </a:prstGeom>
        </p:spPr>
      </p:pic>
      <p:sp>
        <p:nvSpPr>
          <p:cNvPr id="13"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04800" y="3048000"/>
            <a:ext cx="3733800" cy="304698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solidFill>
                  <a:schemeClr val="bg1"/>
                </a:solidFill>
              </a:rPr>
              <a:t>In Closing:</a:t>
            </a:r>
          </a:p>
          <a:p>
            <a:endParaRPr lang="en-US" sz="1200" b="1" dirty="0" smtClean="0">
              <a:solidFill>
                <a:schemeClr val="bg1"/>
              </a:solidFill>
            </a:endParaRPr>
          </a:p>
          <a:p>
            <a:r>
              <a:rPr lang="en-US" sz="1200" dirty="0" smtClean="0">
                <a:solidFill>
                  <a:schemeClr val="bg1"/>
                </a:solidFill>
              </a:rPr>
              <a:t>You made a greener glue that was not only cost efficient, safe for you and the environment and it also worked just as well as bottled glue.</a:t>
            </a:r>
          </a:p>
          <a:p>
            <a:endParaRPr lang="en-US" sz="1200" dirty="0" smtClean="0">
              <a:solidFill>
                <a:schemeClr val="bg1"/>
              </a:solidFill>
            </a:endParaRPr>
          </a:p>
          <a:p>
            <a:r>
              <a:rPr lang="en-US" sz="1200" dirty="0" smtClean="0">
                <a:solidFill>
                  <a:schemeClr val="bg1"/>
                </a:solidFill>
              </a:rPr>
              <a:t>Green chemistry provides the tools needed for creating solutions to environmental challenges.</a:t>
            </a:r>
          </a:p>
          <a:p>
            <a:endParaRPr lang="en-US" sz="1200" dirty="0" smtClean="0">
              <a:solidFill>
                <a:schemeClr val="bg1"/>
              </a:solidFill>
            </a:endParaRPr>
          </a:p>
          <a:p>
            <a:r>
              <a:rPr lang="en-US" sz="1200" dirty="0" smtClean="0">
                <a:solidFill>
                  <a:schemeClr val="bg1"/>
                </a:solidFill>
              </a:rPr>
              <a:t>As a green chemist you can be a part of the solution by inventing better technologies for the future. Also remember that you do not need to be a scientist to make a difference in this world. As an informed citizen you have the power to influence change with your decision making, voting power and purchasing choices.</a:t>
            </a:r>
          </a:p>
          <a:p>
            <a:endParaRPr lang="en-US" sz="1200" dirty="0" smtClean="0">
              <a:solidFill>
                <a:schemeClr val="bg1"/>
              </a:solidFill>
            </a:endParaRPr>
          </a:p>
        </p:txBody>
      </p:sp>
      <p:sp>
        <p:nvSpPr>
          <p:cNvPr id="9" name="Rounded Rectangular Callout 8"/>
          <p:cNvSpPr/>
          <p:nvPr/>
        </p:nvSpPr>
        <p:spPr>
          <a:xfrm>
            <a:off x="4419600" y="3886200"/>
            <a:ext cx="1905000" cy="1524000"/>
          </a:xfrm>
          <a:prstGeom prst="wedgeRoundRectCallout">
            <a:avLst>
              <a:gd name="adj1" fmla="val -78611"/>
              <a:gd name="adj2" fmla="val 436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Any questions?</a:t>
            </a:r>
          </a:p>
          <a:p>
            <a:r>
              <a:rPr lang="en-US" sz="1100" dirty="0" smtClean="0">
                <a:solidFill>
                  <a:schemeClr val="bg1"/>
                </a:solidFill>
              </a:rPr>
              <a:t>Wrapping up is always a good time to talk a little more about why you are in the classroom, what you are studying, researching or pursuing as a career.</a:t>
            </a:r>
            <a:endParaRPr lang="en-US" sz="1100" dirty="0">
              <a:solidFill>
                <a:schemeClr val="bg1"/>
              </a:solidFill>
            </a:endParaRPr>
          </a:p>
        </p:txBody>
      </p:sp>
      <p:sp>
        <p:nvSpPr>
          <p:cNvPr id="8" name="TextBox 7"/>
          <p:cNvSpPr txBox="1"/>
          <p:nvPr/>
        </p:nvSpPr>
        <p:spPr>
          <a:xfrm>
            <a:off x="228600" y="838200"/>
            <a:ext cx="3733800" cy="138499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228600" indent="-228600"/>
            <a:r>
              <a:rPr lang="en-US" sz="1200" dirty="0" smtClean="0"/>
              <a:t>Reiterate the 3 criteria of safety, cost and performance. </a:t>
            </a:r>
          </a:p>
          <a:p>
            <a:pPr marL="228600" indent="-228600"/>
            <a:endParaRPr lang="en-US" sz="1200" dirty="0" smtClean="0">
              <a:solidFill>
                <a:schemeClr val="bg1"/>
              </a:solidFill>
            </a:endParaRPr>
          </a:p>
          <a:p>
            <a:pPr marL="228600" indent="-228600"/>
            <a:r>
              <a:rPr lang="en-US" sz="1200" dirty="0" smtClean="0">
                <a:solidFill>
                  <a:schemeClr val="bg1"/>
                </a:solidFill>
              </a:rPr>
              <a:t>Great Job! Scientists ask questions and seek out answers.</a:t>
            </a:r>
          </a:p>
          <a:p>
            <a:pPr marL="228600" indent="-228600"/>
            <a:endParaRPr lang="en-US" sz="1200" dirty="0" smtClean="0">
              <a:solidFill>
                <a:schemeClr val="bg1"/>
              </a:solidFill>
            </a:endParaRPr>
          </a:p>
          <a:p>
            <a:pPr marL="228600" indent="-228600"/>
            <a:r>
              <a:rPr lang="en-US" sz="1200" dirty="0" smtClean="0">
                <a:solidFill>
                  <a:schemeClr val="bg1"/>
                </a:solidFill>
              </a:rPr>
              <a:t>Reinforce how </a:t>
            </a:r>
            <a:r>
              <a:rPr lang="en-US" sz="1200" dirty="0" err="1" smtClean="0">
                <a:solidFill>
                  <a:schemeClr val="bg1"/>
                </a:solidFill>
              </a:rPr>
              <a:t>biomimicry</a:t>
            </a:r>
            <a:r>
              <a:rPr lang="en-US" sz="1200" dirty="0" smtClean="0">
                <a:solidFill>
                  <a:schemeClr val="bg1"/>
                </a:solidFill>
              </a:rPr>
              <a:t> can help scientists to create solutions.</a:t>
            </a:r>
            <a:endParaRPr lang="en-US" sz="1200" dirty="0" smtClean="0"/>
          </a:p>
          <a:p>
            <a:pPr marL="228600" indent="-228600"/>
            <a:endParaRPr lang="en-US" sz="1200" dirty="0" smtClean="0"/>
          </a:p>
        </p:txBody>
      </p:sp>
      <p:sp>
        <p:nvSpPr>
          <p:cNvPr id="7" name="Rounded Rectangular Callout 6"/>
          <p:cNvSpPr/>
          <p:nvPr/>
        </p:nvSpPr>
        <p:spPr>
          <a:xfrm>
            <a:off x="4572000" y="304800"/>
            <a:ext cx="1905000" cy="2590800"/>
          </a:xfrm>
          <a:prstGeom prst="wedgeRoundRectCallout">
            <a:avLst>
              <a:gd name="adj1" fmla="val -93446"/>
              <a:gd name="adj2" fmla="val 17823"/>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smtClean="0">
                <a:solidFill>
                  <a:schemeClr val="bg1"/>
                </a:solidFill>
              </a:rPr>
              <a:t>Who here asks questions about how products are made or why we have certain problems?</a:t>
            </a:r>
          </a:p>
          <a:p>
            <a:r>
              <a:rPr lang="en-US" sz="1100" dirty="0" smtClean="0">
                <a:solidFill>
                  <a:schemeClr val="bg1"/>
                </a:solidFill>
              </a:rPr>
              <a:t>Sounds like we have some green chemists in the room. Who thought that this was easy?  Who had fun doing this?  Do you think that science is something that you can do?</a:t>
            </a:r>
          </a:p>
          <a:p>
            <a:endParaRPr lang="en-US" sz="1100" dirty="0">
              <a:solidFill>
                <a:schemeClr val="bg1"/>
              </a:solidFill>
            </a:endParaRPr>
          </a:p>
        </p:txBody>
      </p:sp>
      <p:sp>
        <p:nvSpPr>
          <p:cNvPr id="6" name="Footer Placeholder 5"/>
          <p:cNvSpPr>
            <a:spLocks noGrp="1"/>
          </p:cNvSpPr>
          <p:nvPr>
            <p:ph type="ftr" sz="quarter" idx="11"/>
          </p:nvPr>
        </p:nvSpPr>
        <p:spPr>
          <a:xfrm>
            <a:off x="3733800" y="8610600"/>
            <a:ext cx="3095786" cy="533400"/>
          </a:xfrm>
        </p:spPr>
        <p:txBody>
          <a:bodyPr/>
          <a:lstStyle/>
          <a:p>
            <a:pPr>
              <a:defRPr/>
            </a:pPr>
            <a:r>
              <a:rPr lang="en-US" dirty="0" smtClean="0"/>
              <a:t>(c) 2010 beyondbenign - All rights reserved.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TotalTime>
  <Words>2037</Words>
  <Application>Microsoft Office PowerPoint</Application>
  <PresentationFormat>On-screen Show (4:3)</PresentationFormat>
  <Paragraphs>184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Glue Making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JEP4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E. Pyers IV</dc:creator>
  <cp:lastModifiedBy>John Pyers</cp:lastModifiedBy>
  <cp:revision>89</cp:revision>
  <dcterms:created xsi:type="dcterms:W3CDTF">2010-06-04T19:14:46Z</dcterms:created>
  <dcterms:modified xsi:type="dcterms:W3CDTF">2011-04-11T17:16:59Z</dcterms:modified>
</cp:coreProperties>
</file>